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67" r:id="rId3"/>
    <p:sldId id="268" r:id="rId4"/>
    <p:sldId id="273" r:id="rId5"/>
    <p:sldId id="269" r:id="rId6"/>
    <p:sldId id="270" r:id="rId7"/>
    <p:sldId id="271" r:id="rId8"/>
    <p:sldId id="272" r:id="rId9"/>
    <p:sldId id="266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Doha M. </a:t>
            </a:r>
            <a:r>
              <a:rPr lang="en-US" b="1" dirty="0" smtClean="0">
                <a:solidFill>
                  <a:srgbClr val="C00000"/>
                </a:solidFill>
              </a:rPr>
              <a:t> Abdul-</a:t>
            </a:r>
            <a:r>
              <a:rPr lang="en-US" b="1" dirty="0" err="1" smtClean="0">
                <a:solidFill>
                  <a:srgbClr val="C00000"/>
                </a:solidFill>
              </a:rPr>
              <a:t>Razzaq</a:t>
            </a:r>
            <a:r>
              <a:rPr lang="en-US" b="1" dirty="0" smtClean="0">
                <a:solidFill>
                  <a:srgbClr val="C00000"/>
                </a:solidFill>
              </a:rPr>
              <a:t> Al </a:t>
            </a:r>
            <a:r>
              <a:rPr lang="en-US" b="1" dirty="0">
                <a:solidFill>
                  <a:srgbClr val="C00000"/>
                </a:solidFill>
              </a:rPr>
              <a:t>Saffar</a:t>
            </a:r>
          </a:p>
          <a:p>
            <a:r>
              <a:rPr lang="en-US" b="1" dirty="0">
                <a:solidFill>
                  <a:srgbClr val="C00000"/>
                </a:solidFill>
              </a:rPr>
              <a:t>Al Mansour University College</a:t>
            </a:r>
          </a:p>
          <a:p>
            <a:r>
              <a:rPr lang="en-US" b="1" dirty="0">
                <a:solidFill>
                  <a:srgbClr val="C00000"/>
                </a:solidFill>
              </a:rPr>
              <a:t>Civil Engineering Department</a:t>
            </a:r>
          </a:p>
          <a:p>
            <a:r>
              <a:rPr lang="en-US" b="1" dirty="0">
                <a:solidFill>
                  <a:srgbClr val="C00000"/>
                </a:solidFill>
              </a:rPr>
              <a:t>2017</a:t>
            </a:r>
          </a:p>
          <a:p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206" y="1988840"/>
            <a:ext cx="8305800" cy="1368152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 of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Hydrated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Cement Paste</a:t>
            </a:r>
            <a:endParaRPr lang="ar-IQ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كلية المنصور\شعار الجامعة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238250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doha\Desktop\شعار قسم الهندسة المدنية\ok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" b="34333"/>
          <a:stretch/>
        </p:blipFill>
        <p:spPr bwMode="auto">
          <a:xfrm>
            <a:off x="7020272" y="332656"/>
            <a:ext cx="1368152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309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052736"/>
            <a:ext cx="8075240" cy="5043264"/>
          </a:xfrm>
        </p:spPr>
        <p:txBody>
          <a:bodyPr/>
          <a:lstStyle/>
          <a:p>
            <a:pPr marL="0" indent="0" algn="just" rtl="0">
              <a:buNone/>
            </a:pPr>
            <a:r>
              <a:rPr lang="en-US" dirty="0">
                <a:solidFill>
                  <a:schemeClr val="bg1"/>
                </a:solidFill>
              </a:rPr>
              <a:t>At any stage of hydration, the hardened paste consists of very </a:t>
            </a:r>
            <a:r>
              <a:rPr lang="en-US" dirty="0" smtClean="0">
                <a:solidFill>
                  <a:schemeClr val="bg1"/>
                </a:solidFill>
              </a:rPr>
              <a:t>poorly crystallized </a:t>
            </a:r>
            <a:r>
              <a:rPr lang="en-US" dirty="0">
                <a:solidFill>
                  <a:schemeClr val="bg1"/>
                </a:solidFill>
              </a:rPr>
              <a:t>hydrates of the various compounds </a:t>
            </a:r>
            <a:r>
              <a:rPr lang="en-US" dirty="0">
                <a:solidFill>
                  <a:srgbClr val="C00000"/>
                </a:solidFill>
              </a:rPr>
              <a:t>(</a:t>
            </a:r>
            <a:r>
              <a:rPr lang="en-US" b="1" dirty="0">
                <a:solidFill>
                  <a:srgbClr val="C00000"/>
                </a:solidFill>
              </a:rPr>
              <a:t>calcium silicates hydrate, </a:t>
            </a:r>
            <a:r>
              <a:rPr lang="en-US" b="1" dirty="0" err="1">
                <a:solidFill>
                  <a:srgbClr val="C00000"/>
                </a:solidFill>
              </a:rPr>
              <a:t>tricalcium</a:t>
            </a:r>
            <a:r>
              <a:rPr lang="en-US" b="1" dirty="0">
                <a:solidFill>
                  <a:srgbClr val="C00000"/>
                </a:solidFill>
              </a:rPr>
              <a:t> aluminates hydrate and calcium ferrite), referred to collectively as gel</a:t>
            </a:r>
            <a:r>
              <a:rPr lang="en-US" dirty="0">
                <a:solidFill>
                  <a:schemeClr val="bg1"/>
                </a:solidFill>
              </a:rPr>
              <a:t>, of crystals of </a:t>
            </a:r>
            <a:r>
              <a:rPr lang="en-US" dirty="0" err="1" smtClean="0">
                <a:solidFill>
                  <a:schemeClr val="bg1"/>
                </a:solidFill>
              </a:rPr>
              <a:t>Ca</a:t>
            </a:r>
            <a:r>
              <a:rPr lang="en-US" dirty="0" smtClean="0">
                <a:solidFill>
                  <a:schemeClr val="bg1"/>
                </a:solidFill>
              </a:rPr>
              <a:t>(OH)2 </a:t>
            </a:r>
            <a:r>
              <a:rPr lang="en-US" dirty="0">
                <a:solidFill>
                  <a:schemeClr val="bg1"/>
                </a:solidFill>
              </a:rPr>
              <a:t>produced from the hydration of the silicates, some minor components, </a:t>
            </a:r>
            <a:r>
              <a:rPr lang="en-US" dirty="0" err="1">
                <a:solidFill>
                  <a:schemeClr val="bg1"/>
                </a:solidFill>
              </a:rPr>
              <a:t>unhydrated</a:t>
            </a:r>
            <a:r>
              <a:rPr lang="en-US" dirty="0">
                <a:solidFill>
                  <a:schemeClr val="bg1"/>
                </a:solidFill>
              </a:rPr>
              <a:t> cement, and the residue of the water-filled spaces in the fresh paste. These voids are called </a:t>
            </a:r>
            <a:r>
              <a:rPr lang="en-US" b="1" dirty="0">
                <a:solidFill>
                  <a:srgbClr val="C00000"/>
                </a:solidFill>
              </a:rPr>
              <a:t>capillary pores </a:t>
            </a:r>
            <a:r>
              <a:rPr lang="en-US" dirty="0">
                <a:solidFill>
                  <a:schemeClr val="bg1"/>
                </a:solidFill>
              </a:rPr>
              <a:t>but, within the gel itself, there exist interstitial voids, called </a:t>
            </a:r>
            <a:r>
              <a:rPr lang="en-US" b="1" dirty="0">
                <a:solidFill>
                  <a:srgbClr val="C00000"/>
                </a:solidFill>
              </a:rPr>
              <a:t>gel pores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ar-IQ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r>
              <a:rPr lang="en-US" sz="4400" b="1" dirty="0">
                <a:solidFill>
                  <a:srgbClr val="FF0000"/>
                </a:solidFill>
                <a:latin typeface="Times New Roman"/>
              </a:rPr>
              <a:t>Structure of hydrated cement</a:t>
            </a:r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240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484784"/>
            <a:ext cx="2783383" cy="2783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619672" y="3212976"/>
            <a:ext cx="2448272" cy="12225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b="1" dirty="0">
                <a:solidFill>
                  <a:srgbClr val="FF0033"/>
                </a:solidFill>
                <a:latin typeface="Arial"/>
              </a:rPr>
              <a:t>Hydration</a:t>
            </a:r>
          </a:p>
          <a:p>
            <a:pPr algn="l"/>
            <a:r>
              <a:rPr lang="en-US" b="1" dirty="0" smtClean="0">
                <a:solidFill>
                  <a:srgbClr val="FF0033"/>
                </a:solidFill>
                <a:latin typeface="Arial"/>
              </a:rPr>
              <a:t>Products</a:t>
            </a:r>
            <a:endParaRPr lang="ar-IQ" dirty="0"/>
          </a:p>
        </p:txBody>
      </p:sp>
      <p:sp>
        <p:nvSpPr>
          <p:cNvPr id="6" name="Right Arrow 5"/>
          <p:cNvSpPr/>
          <p:nvPr/>
        </p:nvSpPr>
        <p:spPr>
          <a:xfrm>
            <a:off x="1608832" y="1124744"/>
            <a:ext cx="2304256" cy="1276720"/>
          </a:xfrm>
          <a:prstGeom prst="rightArrow">
            <a:avLst>
              <a:gd name="adj1" fmla="val 50000"/>
              <a:gd name="adj2" fmla="val 625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b="1" dirty="0" err="1">
                <a:solidFill>
                  <a:srgbClr val="FF0033"/>
                </a:solidFill>
                <a:latin typeface="Arial"/>
              </a:rPr>
              <a:t>Unhydrated</a:t>
            </a:r>
            <a:endParaRPr lang="en-US" b="1" dirty="0">
              <a:solidFill>
                <a:srgbClr val="FF0033"/>
              </a:solidFill>
              <a:latin typeface="Arial"/>
            </a:endParaRPr>
          </a:p>
          <a:p>
            <a:pPr algn="l"/>
            <a:r>
              <a:rPr lang="en-US" b="1" dirty="0">
                <a:solidFill>
                  <a:srgbClr val="FF0033"/>
                </a:solidFill>
                <a:latin typeface="Arial"/>
              </a:rPr>
              <a:t>Grain</a:t>
            </a:r>
            <a:endParaRPr lang="ar-IQ" dirty="0"/>
          </a:p>
        </p:txBody>
      </p:sp>
      <p:sp>
        <p:nvSpPr>
          <p:cNvPr id="7" name="Down Arrow 6"/>
          <p:cNvSpPr/>
          <p:nvPr/>
        </p:nvSpPr>
        <p:spPr>
          <a:xfrm rot="4497156">
            <a:off x="5918936" y="898242"/>
            <a:ext cx="2448271" cy="2727854"/>
          </a:xfrm>
          <a:prstGeom prst="downArrow">
            <a:avLst>
              <a:gd name="adj1" fmla="val 50000"/>
              <a:gd name="adj2" fmla="val 468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b="1" dirty="0">
                <a:solidFill>
                  <a:srgbClr val="FF0033"/>
                </a:solidFill>
                <a:latin typeface="Arial"/>
              </a:rPr>
              <a:t>Capillary</a:t>
            </a:r>
          </a:p>
          <a:p>
            <a:pPr algn="l"/>
            <a:r>
              <a:rPr lang="en-US" b="1" dirty="0">
                <a:solidFill>
                  <a:srgbClr val="FF0033"/>
                </a:solidFill>
                <a:latin typeface="Arial"/>
              </a:rPr>
              <a:t>Porosity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54290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2736"/>
            <a:ext cx="8064896" cy="4896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5425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/>
              </a:rPr>
              <a:t>Capillary pores: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- cannot be viewed directly but their median size was estimated to be about 1.3 </a:t>
            </a:r>
            <a:r>
              <a:rPr lang="en-US" sz="2800" dirty="0" err="1">
                <a:solidFill>
                  <a:schemeClr val="bg1"/>
                </a:solidFill>
                <a:latin typeface="Times New Roman"/>
              </a:rPr>
              <a:t>μm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- They vary in shape and form an interconnected system randomly distributed throughout the cement paste.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- These interconnected capillary pores are mainly responsible for the permeability of the hardened cement paste and for its vulnerability to cycles of freezing and thawing.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However, hydration increases the solid content of the paste and in mature and dense pastes - </a:t>
            </a:r>
            <a:r>
              <a:rPr lang="en-US" sz="2800" i="1" dirty="0">
                <a:solidFill>
                  <a:srgbClr val="FF0000"/>
                </a:solidFill>
                <a:latin typeface="Times New Roman"/>
              </a:rPr>
              <a:t>the capillaries can become blocked by gel and segmented so that they turn into capillary pores interconnected solely by the gel pores</a:t>
            </a:r>
            <a:r>
              <a:rPr lang="en-US" sz="2800" dirty="0">
                <a:latin typeface="Times New Roman"/>
              </a:rPr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966900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/>
              </a:rPr>
              <a:t>Gel pores</a:t>
            </a:r>
          </a:p>
          <a:p>
            <a:pPr marL="0" indent="0" algn="just" rtl="0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- The gel pores are interconnected interstitial spaces between the gel particles.</a:t>
            </a:r>
          </a:p>
          <a:p>
            <a:pPr marL="0" indent="0" algn="just" rtl="0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- The gel pores are much smaller than the capillary pores: Less than 2 or 3 nm in nominal diameter. This is only one order of magnitude greater than the size of molecules of water. For this reason, the </a:t>
            </a:r>
            <a:r>
              <a:rPr lang="en-US" sz="2800" dirty="0" err="1">
                <a:solidFill>
                  <a:schemeClr val="bg1"/>
                </a:solidFill>
                <a:latin typeface="Times New Roman"/>
              </a:rPr>
              <a:t>vapour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 pressure and mobility of adsorbed water are different from the corresponding properties of free water.</a:t>
            </a:r>
          </a:p>
          <a:p>
            <a:pPr marL="0" indent="0" algn="just" rtl="0">
              <a:buNone/>
            </a:pPr>
            <a:r>
              <a:rPr lang="en-US" sz="2800" i="1" dirty="0">
                <a:solidFill>
                  <a:srgbClr val="C00000"/>
                </a:solidFill>
                <a:latin typeface="Times New Roman"/>
              </a:rPr>
              <a:t>- The gel pores occupy about 28 per cent of the total volume of gel (gel particles + gel pores).</a:t>
            </a:r>
            <a:endParaRPr lang="ar-IQ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96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72000"/>
          </a:xfrm>
        </p:spPr>
        <p:txBody>
          <a:bodyPr/>
          <a:lstStyle/>
          <a:p>
            <a:pPr algn="just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- </a:t>
            </a:r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Free water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– present in the capillary pores – with weak firmness, and evaporate quickly leaving the paste.</a:t>
            </a:r>
          </a:p>
          <a:p>
            <a:pPr algn="just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- </a:t>
            </a:r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Chemically combined water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– form a definite part of the hydrated compounds.</a:t>
            </a:r>
          </a:p>
          <a:p>
            <a:pPr algn="just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- </a:t>
            </a:r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Gel water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– present in gel pores – part of it is held by the surface force of the gel particles - It is known as </a:t>
            </a:r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the adsorbed water</a:t>
            </a:r>
            <a:r>
              <a:rPr lang="en-US" sz="2800" dirty="0">
                <a:solidFill>
                  <a:srgbClr val="C00000"/>
                </a:solidFill>
                <a:latin typeface="Times New Roman"/>
              </a:rPr>
              <a:t>.</a:t>
            </a:r>
            <a:endParaRPr lang="ar-IQ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/>
              </a:rPr>
              <a:t>Water held in hydrated cement paste</a:t>
            </a:r>
            <a:endParaRPr lang="ar-IQ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307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147248" cy="5547320"/>
          </a:xfrm>
        </p:spPr>
        <p:txBody>
          <a:bodyPr>
            <a:normAutofit fontScale="92500" lnSpcReduction="10000"/>
          </a:bodyPr>
          <a:lstStyle/>
          <a:p>
            <a:pPr marL="0" indent="0" algn="just" rtl="0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A convenient division of water in the hydrated cement, necessary for investigation purposes, though rather arbitrary, is into two categories:</a:t>
            </a:r>
          </a:p>
          <a:p>
            <a:pPr marL="0" indent="0" algn="just" rtl="0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- </a:t>
            </a:r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Evaporable water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– includes water in the capillary pores and some water in the gel pores.</a:t>
            </a:r>
          </a:p>
          <a:p>
            <a:pPr marL="0" indent="0" algn="just" rtl="0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- </a:t>
            </a:r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Non-evaporable water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– includes nearly all chemically combined water and also some water not held by chemical bonds.</a:t>
            </a:r>
          </a:p>
          <a:p>
            <a:pPr marL="0" indent="0" algn="just" rtl="0"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The amount of non-evaporable water increases as hydration proceeds.</a:t>
            </a:r>
          </a:p>
          <a:p>
            <a:pPr marL="0" indent="0" algn="just" rtl="0">
              <a:buNone/>
            </a:pPr>
            <a:r>
              <a:rPr lang="en-US" sz="2800" i="1" u="sng" dirty="0">
                <a:solidFill>
                  <a:schemeClr val="bg1"/>
                </a:solidFill>
                <a:latin typeface="Times New Roman"/>
              </a:rPr>
              <a:t>In </a:t>
            </a:r>
            <a:r>
              <a:rPr lang="en-US" sz="2800" b="1" i="1" u="sng" dirty="0">
                <a:solidFill>
                  <a:srgbClr val="C00000"/>
                </a:solidFill>
                <a:latin typeface="Times New Roman"/>
              </a:rPr>
              <a:t>well-hydrated cement</a:t>
            </a:r>
            <a:r>
              <a:rPr lang="en-US" sz="2800" i="1" u="sng" dirty="0">
                <a:solidFill>
                  <a:schemeClr val="bg1"/>
                </a:solidFill>
                <a:latin typeface="Times New Roman"/>
              </a:rPr>
              <a:t>, the non-evaporable water is about </a:t>
            </a:r>
            <a:r>
              <a:rPr lang="en-US" sz="2800" b="1" i="1" u="sng" dirty="0">
                <a:solidFill>
                  <a:srgbClr val="C00000"/>
                </a:solidFill>
                <a:latin typeface="Times New Roman"/>
              </a:rPr>
              <a:t>18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/>
              </a:rPr>
              <a:t>percent </a:t>
            </a:r>
            <a:r>
              <a:rPr lang="en-US" sz="2800" i="1" u="sng" dirty="0">
                <a:solidFill>
                  <a:schemeClr val="bg1"/>
                </a:solidFill>
                <a:latin typeface="Times New Roman"/>
              </a:rPr>
              <a:t>by mass of the anhydrous material; this proportion rises to about </a:t>
            </a:r>
            <a:r>
              <a:rPr lang="en-US" sz="2800" b="1" i="1" u="sng" dirty="0">
                <a:solidFill>
                  <a:srgbClr val="C00000"/>
                </a:solidFill>
                <a:latin typeface="Times New Roman"/>
              </a:rPr>
              <a:t>23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/>
              </a:rPr>
              <a:t>percent </a:t>
            </a:r>
            <a:r>
              <a:rPr lang="en-US" sz="2800" i="1" u="sng" dirty="0">
                <a:solidFill>
                  <a:schemeClr val="bg1"/>
                </a:solidFill>
                <a:latin typeface="Times New Roman"/>
              </a:rPr>
              <a:t>in</a:t>
            </a:r>
            <a:r>
              <a:rPr lang="en-US" sz="2800" i="1" u="sng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2800" b="1" i="1" u="sng" dirty="0">
                <a:solidFill>
                  <a:srgbClr val="C00000"/>
                </a:solidFill>
                <a:latin typeface="Times New Roman"/>
              </a:rPr>
              <a:t>fully hydrated cement</a:t>
            </a:r>
            <a:r>
              <a:rPr lang="en-US" sz="2800" i="1" u="sng" dirty="0">
                <a:solidFill>
                  <a:srgbClr val="C00000"/>
                </a:solidFill>
                <a:latin typeface="Times New Roman"/>
              </a:rPr>
              <a:t>.</a:t>
            </a:r>
            <a:endParaRPr lang="ar-IQ" i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616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ha\Desktop\thank-you-flowers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98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1925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91</TotalTime>
  <Words>494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Structure of Hydrated Cement Paste</vt:lpstr>
      <vt:lpstr>Structure of hydrated cement</vt:lpstr>
      <vt:lpstr>PowerPoint Presentation</vt:lpstr>
      <vt:lpstr>PowerPoint Presentation</vt:lpstr>
      <vt:lpstr>PowerPoint Presentation</vt:lpstr>
      <vt:lpstr>PowerPoint Presentation</vt:lpstr>
      <vt:lpstr>Water held in hydrated cement paste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Hydration of Cement</dc:title>
  <dc:creator>Doha</dc:creator>
  <cp:lastModifiedBy>Doha</cp:lastModifiedBy>
  <cp:revision>10</cp:revision>
  <dcterms:created xsi:type="dcterms:W3CDTF">2017-12-14T16:23:04Z</dcterms:created>
  <dcterms:modified xsi:type="dcterms:W3CDTF">2017-12-14T18:19:55Z</dcterms:modified>
</cp:coreProperties>
</file>